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4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2" r:id="rId9"/>
    <p:sldId id="263" r:id="rId10"/>
    <p:sldId id="264" r:id="rId11"/>
    <p:sldId id="269" r:id="rId12"/>
    <p:sldId id="267" r:id="rId13"/>
    <p:sldId id="265" r:id="rId14"/>
    <p:sldId id="266" r:id="rId15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BDACD613-46AA-443F-B04C-B3D6F72CD090}">
  <a:tblStyle styleId="{BDACD613-46AA-443F-B04C-B3D6F72CD090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315A4C32-00DD-42F2-9607-88CE5A4FA1C5}" styleName="Table_1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99" d="100"/>
          <a:sy n="99" d="100"/>
        </p:scale>
        <p:origin x="-732" y="-3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986246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-PL" dirty="0" smtClean="0"/>
              <a:t>Przeglądanie godzin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-PL" dirty="0" smtClean="0"/>
              <a:t>Update godzin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"/>
              <a:t>Przeczytanie problemu, przeczytanie rozwiązania, przeczytanie hasła reklamowego, wpomnienie o kanałach komunikacji: że tylko do szkół w miastach i gminach gdzie wydatki na pojedynczego ucznia są największe + kuratoria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pl"/>
              <a:t>założenia produktu, informacja o tym, że w kosztach uwzględniliśmy marketingowców, programistów, helpdesk, informacja o tym, że nasz produkt pojawi się w mniej niż 6% szkół, przy czym nie wszystkie szkoły przedłużą licencję. Wspomnienie o tym, że uwzglęniamy “nasycanie” się rynku.</a:t>
            </a:r>
          </a:p>
          <a:p>
            <a:pPr>
              <a:spcBef>
                <a:spcPts val="0"/>
              </a:spcBef>
              <a:buNone/>
            </a:pPr>
            <a:r>
              <a:rPr lang="pl"/>
              <a:t>W celu uproszczeniu modelu założyliśmy, że produkt jest kupowany co miesiąc w takich samych ilościach, chociaż wiemy, że w rzeczywistości najwięcej zakupów będzie miało miejsce w grudniu ( dlatego, że szkoły wówczas zamykają budżet i wydają pieniądze które zostały, [więcej potrafiłeś na ten temat powiedzieć] )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pl"/>
              <a:t>założenia produktu, informacja o tym, że w kosztach uwzględniliśmy marketingowców, programistów, helpdesk, informacja o tym, że nasz produkt pojawi się w mniej niż 6% szkół, przy czym nie wszystkie szkoły przedłużą licencję. Wspomnienie o tym, że uwzglęniamy “nasycanie” się rynku.</a:t>
            </a:r>
          </a:p>
          <a:p>
            <a:pPr>
              <a:spcBef>
                <a:spcPts val="0"/>
              </a:spcBef>
              <a:buNone/>
            </a:pPr>
            <a:r>
              <a:rPr lang="pl"/>
              <a:t>W celu uproszczeniu modelu założyliśmy, że produkt jest kupowany co miesiąc w takich samych ilościach, chociaż wiemy, że w rzeczywistości najwięcej zakupów będzie miało miejsce w grudniu ( dlatego, że szkoły wówczas zamykają budżet i wydają pieniądze które zostały, [więcej potrafiłeś na ten temat powiedzieć] )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"/>
              <a:t>Założenie startujemy z produktem gotowym, duże początkowe koszty to koszty reklamy, w późniejszym terminie to koszty reklamy ( które z roku na rok są zmniejszane ) i koszty utrzymania pracowników, biura itd.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"/>
              <a:t>wspomnienie o tym, że liczba szkół się zmniejsza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"/>
              <a:t>ale wydatki na szkoły zwiększają się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0"/>
            <a:ext cx="9144000" cy="35183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0" y="3496604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0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SzPct val="100000"/>
              <a:defRPr sz="7200"/>
            </a:lvl1pPr>
            <a:lvl2pPr rtl="0">
              <a:spcBef>
                <a:spcPts val="0"/>
              </a:spcBef>
              <a:buSzPct val="100000"/>
              <a:defRPr sz="7200"/>
            </a:lvl2pPr>
            <a:lvl3pPr rtl="0">
              <a:spcBef>
                <a:spcPts val="0"/>
              </a:spcBef>
              <a:buSzPct val="100000"/>
              <a:defRPr sz="7200"/>
            </a:lvl3pPr>
            <a:lvl4pPr rtl="0">
              <a:spcBef>
                <a:spcPts val="0"/>
              </a:spcBef>
              <a:buSzPct val="100000"/>
              <a:defRPr sz="7200"/>
            </a:lvl4pPr>
            <a:lvl5pPr rtl="0">
              <a:spcBef>
                <a:spcPts val="0"/>
              </a:spcBef>
              <a:buSzPct val="100000"/>
              <a:defRPr sz="7200"/>
            </a:lvl5pPr>
            <a:lvl6pPr rtl="0">
              <a:spcBef>
                <a:spcPts val="0"/>
              </a:spcBef>
              <a:buSzPct val="100000"/>
              <a:defRPr sz="7200"/>
            </a:lvl6pPr>
            <a:lvl7pPr rtl="0">
              <a:spcBef>
                <a:spcPts val="0"/>
              </a:spcBef>
              <a:buSzPct val="100000"/>
              <a:defRPr sz="7200"/>
            </a:lvl7pPr>
            <a:lvl8pPr rtl="0">
              <a:spcBef>
                <a:spcPts val="0"/>
              </a:spcBef>
              <a:buSzPct val="100000"/>
              <a:defRPr sz="7200"/>
            </a:lvl8pPr>
            <a:lvl9pPr rtl="0">
              <a:spcBef>
                <a:spcPts val="0"/>
              </a:spcBef>
              <a:buSzPct val="100000"/>
              <a:defRPr sz="72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685800" y="3627026"/>
            <a:ext cx="7772400" cy="774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rtl="0">
              <a:spcBef>
                <a:spcPts val="0"/>
              </a:spcBef>
              <a:buNone/>
              <a:defRPr/>
            </a:lvl1pPr>
          </a:lstStyle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l"/>
              <a:t>‹#›</a:t>
            </a:fld>
            <a:endParaRPr lang="p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0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rtl="0">
              <a:spcBef>
                <a:spcPts val="0"/>
              </a:spcBef>
              <a:buNone/>
              <a:defRPr/>
            </a:lvl1pPr>
          </a:lstStyle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l"/>
              <a:t>‹#›</a:t>
            </a:fld>
            <a:endParaRPr lang="p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22" name="Shape 22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0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rtl="0">
              <a:spcBef>
                <a:spcPts val="0"/>
              </a:spcBef>
              <a:buNone/>
              <a:defRPr/>
            </a:lvl1pPr>
          </a:lstStyle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l"/>
              <a:t>‹#›</a:t>
            </a:fld>
            <a:endParaRPr lang="p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0" y="0"/>
            <a:ext cx="9144000" cy="1149900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29" name="Shape 29"/>
          <p:cNvCxnSpPr/>
          <p:nvPr/>
        </p:nvCxnSpPr>
        <p:spPr>
          <a:xfrm>
            <a:off x="0" y="1127875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0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rtl="0">
              <a:spcBef>
                <a:spcPts val="0"/>
              </a:spcBef>
              <a:buNone/>
              <a:defRPr/>
            </a:lvl1pPr>
          </a:lstStyle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l"/>
              <a:t>‹#›</a:t>
            </a:fld>
            <a:endParaRPr lang="p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800">
                <a:solidFill>
                  <a:schemeClr val="dk2"/>
                </a:solidFill>
              </a:defRPr>
            </a:lvl1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4274" y="0"/>
            <a:ext cx="9144000" cy="4406399"/>
          </a:xfrm>
          <a:prstGeom prst="rect">
            <a:avLst/>
          </a:prstGeom>
          <a:solidFill>
            <a:srgbClr val="2388D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35" name="Shape 35"/>
          <p:cNvCxnSpPr/>
          <p:nvPr/>
        </p:nvCxnSpPr>
        <p:spPr>
          <a:xfrm>
            <a:off x="0" y="4384371"/>
            <a:ext cx="9144000" cy="0"/>
          </a:xfrm>
          <a:prstGeom prst="straightConnector1">
            <a:avLst/>
          </a:prstGeom>
          <a:noFill/>
          <a:ln w="57150" cap="flat" cmpd="sng">
            <a:solidFill>
              <a:srgbClr val="000000">
                <a:alpha val="14900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rtl="0">
              <a:spcBef>
                <a:spcPts val="0"/>
              </a:spcBef>
              <a:buNone/>
              <a:defRPr/>
            </a:lvl1pPr>
          </a:lstStyle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l"/>
              <a:t>‹#›</a:t>
            </a:fld>
            <a:endParaRPr lang="p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dk2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</a:lstStyle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l"/>
              <a:t>‹#›</a:t>
            </a:fld>
            <a:endParaRPr lang="p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2pPr>
            <a:lvl3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3pPr>
            <a:lvl4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4pPr>
            <a:lvl5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5pPr>
            <a:lvl6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6pPr>
            <a:lvl7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7pPr>
            <a:lvl8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8pPr>
            <a:lvl9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 rtl="0"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 rtl="0"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 rtl="0"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 rtl="0">
              <a:spcBef>
                <a:spcPts val="0"/>
              </a:spcBef>
              <a:buNone/>
              <a:defRPr sz="1300">
                <a:solidFill>
                  <a:schemeClr val="dk2"/>
                </a:solidFill>
              </a:defRPr>
            </a:lvl1pPr>
          </a:lstStyle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l"/>
              <a:t>‹#›</a:t>
            </a:fld>
            <a:endParaRPr lang="pl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ctrTitle"/>
          </p:nvPr>
        </p:nvSpPr>
        <p:spPr>
          <a:xfrm>
            <a:off x="685800" y="1867781"/>
            <a:ext cx="7772400" cy="164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"/>
              <a:t>Monitor podstawy programowej</a:t>
            </a:r>
          </a:p>
        </p:txBody>
      </p:sp>
      <p:sp>
        <p:nvSpPr>
          <p:cNvPr id="41" name="Shape 41"/>
          <p:cNvSpPr txBox="1">
            <a:spLocks noGrp="1"/>
          </p:cNvSpPr>
          <p:nvPr>
            <p:ph type="subTitle" idx="1"/>
          </p:nvPr>
        </p:nvSpPr>
        <p:spPr>
          <a:xfrm>
            <a:off x="543075" y="3627026"/>
            <a:ext cx="7772400" cy="774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" sz="3600" dirty="0">
                <a:solidFill>
                  <a:schemeClr val="dk1"/>
                </a:solidFill>
              </a:rPr>
              <a:t>Z nami nadążysz za MEN!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" y="4811829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chemeClr val="bg2"/>
                </a:solidFill>
              </a:rPr>
              <a:t>Mikołaj Szychowiak – Monitor Podstawy Programowej</a:t>
            </a:r>
            <a:endParaRPr lang="pl-PL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T-checkHours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9663" y="0"/>
            <a:ext cx="6923087" cy="51435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T-addHours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9663" y="0"/>
            <a:ext cx="69230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45048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Plany rozwoju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Integracja z istniejącym oprogramowaniem dla szkół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dirty="0" smtClean="0"/>
              <a:t>OCR ułatwiający sczytywanie danych </a:t>
            </a:r>
            <a:br>
              <a:rPr lang="pl-PL" dirty="0" smtClean="0"/>
            </a:br>
            <a:r>
              <a:rPr lang="pl-PL" dirty="0" smtClean="0"/>
              <a:t>z „papierowych” dzienników</a:t>
            </a:r>
            <a:endParaRPr lang="pl-PL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" y="4811829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chemeClr val="bg2"/>
                </a:solidFill>
              </a:rPr>
              <a:t>Mikołaj Szychowiak – Monitor Podstawy Programowej</a:t>
            </a:r>
            <a:endParaRPr lang="pl-PL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09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ctrTitle"/>
          </p:nvPr>
        </p:nvSpPr>
        <p:spPr>
          <a:xfrm>
            <a:off x="685800" y="783047"/>
            <a:ext cx="7772400" cy="2375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l"/>
              <a:t>Pytania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type="subTitle" idx="1"/>
          </p:nvPr>
        </p:nvSpPr>
        <p:spPr>
          <a:xfrm>
            <a:off x="685800" y="3627026"/>
            <a:ext cx="7772400" cy="774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" name="pole tekstowe 3"/>
          <p:cNvSpPr txBox="1"/>
          <p:nvPr/>
        </p:nvSpPr>
        <p:spPr>
          <a:xfrm>
            <a:off x="1" y="4811829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chemeClr val="bg2"/>
                </a:solidFill>
              </a:rPr>
              <a:t>Mikołaj Szychowiak – Monitor Podstawy Programowej</a:t>
            </a:r>
            <a:endParaRPr lang="pl-PL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685800" y="202647"/>
            <a:ext cx="7772400" cy="2375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l" sz="6000"/>
              <a:t>Dziękuję za uwagę	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685800" y="3627026"/>
            <a:ext cx="7772400" cy="774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pl" dirty="0"/>
              <a:t>Mikołaj Szychowiak, </a:t>
            </a:r>
          </a:p>
          <a:p>
            <a:pPr rtl="0">
              <a:spcBef>
                <a:spcPts val="0"/>
              </a:spcBef>
              <a:buNone/>
            </a:pPr>
            <a:r>
              <a:rPr lang="pl" dirty="0"/>
              <a:t>projekt </a:t>
            </a:r>
          </a:p>
          <a:p>
            <a:pPr lvl="0" rtl="0">
              <a:spcBef>
                <a:spcPts val="0"/>
              </a:spcBef>
              <a:buNone/>
            </a:pPr>
            <a:r>
              <a:rPr lang="pl" dirty="0"/>
              <a:t>Monitor podstawy programowej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ctrTitle"/>
          </p:nvPr>
        </p:nvSpPr>
        <p:spPr>
          <a:xfrm>
            <a:off x="685800" y="783056"/>
            <a:ext cx="7772400" cy="164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l"/>
              <a:t>Lean canvas</a:t>
            </a:r>
          </a:p>
        </p:txBody>
      </p:sp>
      <p:sp>
        <p:nvSpPr>
          <p:cNvPr id="47" name="Shape 47"/>
          <p:cNvSpPr txBox="1">
            <a:spLocks noGrp="1"/>
          </p:cNvSpPr>
          <p:nvPr>
            <p:ph type="subTitle" idx="1"/>
          </p:nvPr>
        </p:nvSpPr>
        <p:spPr>
          <a:xfrm>
            <a:off x="685800" y="3627026"/>
            <a:ext cx="7772400" cy="774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" name="pole tekstowe 1"/>
          <p:cNvSpPr txBox="1"/>
          <p:nvPr/>
        </p:nvSpPr>
        <p:spPr>
          <a:xfrm>
            <a:off x="1" y="4811829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chemeClr val="bg2"/>
                </a:solidFill>
              </a:rPr>
              <a:t>Mikołaj Szychowiak – Monitor Podstawy Programowej</a:t>
            </a:r>
            <a:endParaRPr lang="pl-PL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" name="Shape 52"/>
          <p:cNvGraphicFramePr/>
          <p:nvPr>
            <p:extLst>
              <p:ext uri="{D42A27DB-BD31-4B8C-83A1-F6EECF244321}">
                <p14:modId xmlns:p14="http://schemas.microsoft.com/office/powerpoint/2010/main" val="3699961966"/>
              </p:ext>
            </p:extLst>
          </p:nvPr>
        </p:nvGraphicFramePr>
        <p:xfrm>
          <a:off x="103000" y="51469"/>
          <a:ext cx="8861488" cy="5565555"/>
        </p:xfrm>
        <a:graphic>
          <a:graphicData uri="http://schemas.openxmlformats.org/drawingml/2006/table">
            <a:tbl>
              <a:tblPr>
                <a:noFill/>
                <a:tableStyleId>{BDACD613-46AA-443F-B04C-B3D6F72CD090}</a:tableStyleId>
              </a:tblPr>
              <a:tblGrid>
                <a:gridCol w="1876712"/>
                <a:gridCol w="2088232"/>
                <a:gridCol w="1368152"/>
                <a:gridCol w="1800200"/>
                <a:gridCol w="1728192"/>
              </a:tblGrid>
              <a:tr h="508133">
                <a:tc>
                  <a:txBody>
                    <a:bodyPr/>
                    <a:lstStyle/>
                    <a:p>
                      <a:pPr marL="457200" lvl="0" indent="-31750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AutoNum type="arabicPeriod"/>
                      </a:pPr>
                      <a:r>
                        <a:rPr lang="pl" b="1" dirty="0"/>
                        <a:t>Problem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pl" b="1"/>
                        <a:t>3. Solution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pl" sz="1100" b="1" dirty="0"/>
                        <a:t>2. Unique value proposition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pl" sz="1200" b="1" dirty="0"/>
                        <a:t>7. Unfair advantage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pl" sz="1200" b="1" dirty="0" smtClean="0"/>
                        <a:t>1.</a:t>
                      </a:r>
                      <a:r>
                        <a:rPr lang="pl" sz="1200" b="1" baseline="0" dirty="0" smtClean="0"/>
                        <a:t> Customer segments</a:t>
                      </a:r>
                      <a:endParaRPr lang="pl" sz="1200" b="1" dirty="0"/>
                    </a:p>
                  </a:txBody>
                  <a:tcPr marL="91425" marR="91425" marT="91425" marB="91425"/>
                </a:tc>
              </a:tr>
              <a:tr h="1064222">
                <a:tc rowSpan="3">
                  <a:txBody>
                    <a:bodyPr/>
                    <a:lstStyle/>
                    <a:p>
                      <a:pPr marL="457200" lvl="0" indent="-30480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200" dirty="0"/>
                        <a:t>zużycie dużej ilości czasu na przeglądanie dzienników, raportów z elektronicznych dzienników i i analiza tych danych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0480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200" dirty="0"/>
                        <a:t>zapewnienie produktu spełniającego wymagania MEN</a:t>
                      </a:r>
                    </a:p>
                  </a:txBody>
                  <a:tcPr marL="91425" marR="91425" marT="91425" marB="91425"/>
                </a:tc>
                <a:tc rowSpan="3"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pl" dirty="0"/>
                        <a:t>“Z nami nadążysz za MEN!”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100" dirty="0"/>
                        <a:t>Bycie pierwszym na rynku</a:t>
                      </a:r>
                    </a:p>
                    <a:p>
                      <a:pPr marL="457200" lvl="0" indent="-30480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100" dirty="0"/>
                        <a:t>dostosowanie oprogramowania do realiów placówki</a:t>
                      </a:r>
                    </a:p>
                  </a:txBody>
                  <a:tcPr marL="91425" marR="91425" marT="91425" marB="91425"/>
                </a:tc>
                <a:tc rowSpan="3">
                  <a:txBody>
                    <a:bodyPr/>
                    <a:lstStyle/>
                    <a:p>
                      <a:pPr marL="457200" lvl="0" indent="-30480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endParaRPr lang="pl" sz="1200" dirty="0"/>
                    </a:p>
                  </a:txBody>
                  <a:tcPr marL="91425" marR="91425" marT="91425" marB="91425"/>
                </a:tc>
              </a:tr>
              <a:tr h="394814"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pl" sz="1200" b="1" dirty="0">
                          <a:solidFill>
                            <a:schemeClr val="dk1"/>
                          </a:solidFill>
                        </a:rPr>
                        <a:t>6. Key metrics</a:t>
                      </a:r>
                    </a:p>
                  </a:txBody>
                  <a:tcPr marL="91425" marR="91425" marT="91425" marB="91425"/>
                </a:tc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pl" sz="1200" b="1" dirty="0"/>
                        <a:t>4.Channels</a:t>
                      </a:r>
                      <a:endParaRPr lang="pl" b="1" dirty="0"/>
                    </a:p>
                  </a:txBody>
                  <a:tcPr marL="91425" marR="91425" marT="91425" marB="91425"/>
                </a:tc>
                <a:tc vMerge="1"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 lang="pl" b="1" dirty="0"/>
                    </a:p>
                  </a:txBody>
                  <a:tcPr marL="91425" marR="91425" marT="91425" marB="91425"/>
                </a:tc>
              </a:tr>
              <a:tr h="1664879"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200" dirty="0"/>
                        <a:t>liczba szkół korzystających z produktu</a:t>
                      </a:r>
                    </a:p>
                    <a:p>
                      <a:pPr marL="457200" lvl="0" indent="-30480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200" dirty="0"/>
                        <a:t>liczba systemów powszechnie używanych w szkołach kompatybilnych z naszym produktem</a:t>
                      </a:r>
                    </a:p>
                  </a:txBody>
                  <a:tcPr marL="91425" marR="91425" marT="91425" marB="91425"/>
                </a:tc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100" dirty="0"/>
                        <a:t>informacja wysyłana bezpośrednio do szkół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100" dirty="0"/>
                        <a:t>strona produktu z informacjami</a:t>
                      </a:r>
                    </a:p>
                    <a:p>
                      <a:pPr marL="457200" lvl="0" indent="-30480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050" dirty="0"/>
                        <a:t>informacja </a:t>
                      </a:r>
                      <a:r>
                        <a:rPr lang="pl" sz="1100" dirty="0"/>
                        <a:t>wysyłana do urzędów, kuratoriów oświaty</a:t>
                      </a:r>
                    </a:p>
                  </a:txBody>
                  <a:tcPr marL="91425" marR="91425" marT="91425" marB="91425"/>
                </a:tc>
                <a:tc vMerge="1">
                  <a:txBody>
                    <a:bodyPr/>
                    <a:lstStyle/>
                    <a:p>
                      <a:pPr marL="457200" lvl="0" indent="-30480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endParaRPr lang="pl" sz="1200" dirty="0"/>
                    </a:p>
                  </a:txBody>
                  <a:tcPr marL="91425" marR="91425" marT="91425" marB="91425"/>
                </a:tc>
              </a:tr>
              <a:tr h="384284">
                <a:tc gridSpan="2"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pl" sz="1200" b="1" dirty="0" smtClean="0"/>
                        <a:t>5. Cost Structure</a:t>
                      </a:r>
                      <a:endParaRPr lang="pl" sz="1200" b="1" dirty="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r>
                        <a:rPr lang="pl" sz="1200" b="1" dirty="0"/>
                        <a:t>5. Revenue streams</a:t>
                      </a: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buNone/>
                      </a:pPr>
                      <a:endParaRPr lang="pl" b="1" dirty="0"/>
                    </a:p>
                  </a:txBody>
                  <a:tcPr marL="91425" marR="91425" marT="91425" marB="91425"/>
                </a:tc>
              </a:tr>
              <a:tr h="1197527">
                <a:tc gridSpan="2">
                  <a:txBody>
                    <a:bodyPr/>
                    <a:lstStyle/>
                    <a:p>
                      <a:pPr marL="457200" lvl="0" indent="-317500" rtl="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200" dirty="0"/>
                        <a:t>koszt promocji</a:t>
                      </a:r>
                    </a:p>
                    <a:p>
                      <a:pPr marL="457200" lvl="0" indent="-31750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200" dirty="0" smtClean="0"/>
                        <a:t>koszty </a:t>
                      </a:r>
                      <a:r>
                        <a:rPr lang="pl" sz="1200" dirty="0"/>
                        <a:t>konserwacji systemu</a:t>
                      </a: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457200" lvl="0" indent="-31750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r>
                        <a:rPr lang="pl" sz="1200" dirty="0"/>
                        <a:t>opłaty za licencję oprogramowania</a:t>
                      </a: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457200" lvl="0" indent="-317500"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100000"/>
                        <a:buFont typeface="Arial"/>
                        <a:buChar char="-"/>
                      </a:pPr>
                      <a:endParaRPr lang="pl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8" name="pole tekstowe 7"/>
          <p:cNvSpPr txBox="1"/>
          <p:nvPr/>
        </p:nvSpPr>
        <p:spPr>
          <a:xfrm>
            <a:off x="0" y="4835723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 smtClean="0">
                <a:solidFill>
                  <a:schemeClr val="bg2"/>
                </a:solidFill>
              </a:rPr>
              <a:t>Mikołaj Szychowiak – Monitor Podstawy Programowej</a:t>
            </a:r>
            <a:endParaRPr lang="pl-PL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"/>
              <a:t>Plan finansowy - założenia</a:t>
            </a:r>
          </a:p>
        </p:txBody>
      </p:sp>
      <p:graphicFrame>
        <p:nvGraphicFramePr>
          <p:cNvPr id="58" name="Shape 58"/>
          <p:cNvGraphicFramePr/>
          <p:nvPr/>
        </p:nvGraphicFramePr>
        <p:xfrm>
          <a:off x="323675" y="1475000"/>
          <a:ext cx="7391400" cy="2569284"/>
        </p:xfrm>
        <a:graphic>
          <a:graphicData uri="http://schemas.openxmlformats.org/drawingml/2006/table">
            <a:tbl>
              <a:tblPr>
                <a:noFill/>
                <a:tableStyleId>{315A4C32-00DD-42F2-9607-88CE5A4FA1C5}</a:tableStyleId>
              </a:tblPr>
              <a:tblGrid>
                <a:gridCol w="5667375"/>
                <a:gridCol w="1724025"/>
              </a:tblGrid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/>
                        <a:t>Cena 1 licencji (Początkowa opłata)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/>
                        <a:t>600</a:t>
                      </a:r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/>
                        <a:t>Cena 1 licencji( coroczna opłata 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/>
                        <a:t>300</a:t>
                      </a:r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/>
                        <a:t>Liczba sprzedawanych licencji miesięcznie w pierwszym roku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/>
                        <a:t>120</a:t>
                      </a:r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/>
                        <a:t>Liczba sprzedawanych licencji miesięcznie w drugim roku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/>
                        <a:t>90</a:t>
                      </a:r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/>
                        <a:t>Liczba sprzedawanych licencji miesięcznie w trzecim roku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/>
                        <a:t>25</a:t>
                      </a:r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/>
                        <a:t>Procent szkół nie przedłużających licencji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/>
                        <a:t>9,00%</a:t>
                      </a: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5" name="pole tekstowe 4"/>
          <p:cNvSpPr txBox="1"/>
          <p:nvPr/>
        </p:nvSpPr>
        <p:spPr>
          <a:xfrm>
            <a:off x="1" y="4811829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chemeClr val="bg2"/>
                </a:solidFill>
              </a:rPr>
              <a:t>Mikołaj Szychowiak – Monitor Podstawy Programowej</a:t>
            </a:r>
            <a:endParaRPr lang="pl-PL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" dirty="0"/>
              <a:t>Plan finansowy - </a:t>
            </a:r>
            <a:r>
              <a:rPr lang="pl" dirty="0" smtClean="0"/>
              <a:t>przychody</a:t>
            </a:r>
            <a:endParaRPr lang="pl" dirty="0"/>
          </a:p>
        </p:txBody>
      </p:sp>
      <p:graphicFrame>
        <p:nvGraphicFramePr>
          <p:cNvPr id="58" name="Shape 58"/>
          <p:cNvGraphicFramePr/>
          <p:nvPr>
            <p:extLst>
              <p:ext uri="{D42A27DB-BD31-4B8C-83A1-F6EECF244321}">
                <p14:modId xmlns:p14="http://schemas.microsoft.com/office/powerpoint/2010/main" val="338986799"/>
              </p:ext>
            </p:extLst>
          </p:nvPr>
        </p:nvGraphicFramePr>
        <p:xfrm>
          <a:off x="323675" y="1475000"/>
          <a:ext cx="7391400" cy="2141070"/>
        </p:xfrm>
        <a:graphic>
          <a:graphicData uri="http://schemas.openxmlformats.org/drawingml/2006/table">
            <a:tbl>
              <a:tblPr>
                <a:noFill/>
                <a:tableStyleId>{315A4C32-00DD-42F2-9607-88CE5A4FA1C5}</a:tableStyleId>
              </a:tblPr>
              <a:tblGrid>
                <a:gridCol w="5667375"/>
                <a:gridCol w="1724025"/>
              </a:tblGrid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 smtClean="0"/>
                        <a:t>Przychody z nowo zakupionych licencji</a:t>
                      </a:r>
                      <a:r>
                        <a:rPr lang="pl" baseline="0" dirty="0" smtClean="0"/>
                        <a:t> w pierwszym roku</a:t>
                      </a:r>
                      <a:endParaRPr lang="pl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 smtClean="0"/>
                        <a:t>903600</a:t>
                      </a:r>
                      <a:endParaRPr lang="pl" dirty="0"/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 smtClean="0"/>
                        <a:t>Przychody z nowo zakupionych licencji</a:t>
                      </a:r>
                      <a:r>
                        <a:rPr lang="pl" baseline="0" dirty="0" smtClean="0"/>
                        <a:t> w drugim roku</a:t>
                      </a:r>
                      <a:endParaRPr lang="pl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 smtClean="0"/>
                        <a:t>681300</a:t>
                      </a:r>
                      <a:endParaRPr lang="pl" dirty="0"/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 smtClean="0"/>
                        <a:t>Przychody z przedłużonych licencji</a:t>
                      </a:r>
                      <a:r>
                        <a:rPr lang="pl" baseline="0" dirty="0" smtClean="0"/>
                        <a:t> w drugim roku</a:t>
                      </a:r>
                      <a:endParaRPr lang="pl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 smtClean="0"/>
                        <a:t>411138</a:t>
                      </a:r>
                      <a:endParaRPr lang="pl" dirty="0"/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 smtClean="0"/>
                        <a:t>Przychody z nowo zakupionych licencji</a:t>
                      </a:r>
                      <a:r>
                        <a:rPr lang="pl" baseline="0" dirty="0" smtClean="0"/>
                        <a:t> w trzecim roku</a:t>
                      </a:r>
                      <a:endParaRPr lang="pl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 smtClean="0"/>
                        <a:t>190950</a:t>
                      </a:r>
                      <a:endParaRPr lang="pl" dirty="0"/>
                    </a:p>
                  </a:txBody>
                  <a:tcPr marL="91425" marR="9142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 smtClean="0"/>
                        <a:t>Przychody z przedłużonych licencji</a:t>
                      </a:r>
                      <a:r>
                        <a:rPr lang="pl" baseline="0" dirty="0" smtClean="0"/>
                        <a:t> w trzecim roku</a:t>
                      </a:r>
                      <a:endParaRPr lang="pl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pl" dirty="0" smtClean="0"/>
                        <a:t>684127</a:t>
                      </a:r>
                      <a:endParaRPr lang="pl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5" name="pole tekstowe 4"/>
          <p:cNvSpPr txBox="1"/>
          <p:nvPr/>
        </p:nvSpPr>
        <p:spPr>
          <a:xfrm>
            <a:off x="1" y="4811829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chemeClr val="bg2"/>
                </a:solidFill>
              </a:rPr>
              <a:t>Mikołaj Szychowiak – Monitor Podstawy Programowej</a:t>
            </a:r>
            <a:endParaRPr lang="pl-PL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5582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"/>
              <a:t>Plan finansowy - wynik</a:t>
            </a:r>
          </a:p>
        </p:txBody>
      </p:sp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6312" y="1399725"/>
            <a:ext cx="5781675" cy="32194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pole tekstowe 4"/>
          <p:cNvSpPr txBox="1"/>
          <p:nvPr/>
        </p:nvSpPr>
        <p:spPr>
          <a:xfrm>
            <a:off x="1" y="4811829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chemeClr val="bg2"/>
                </a:solidFill>
              </a:rPr>
              <a:t>Mikołaj Szychowiak – Monitor Podstawy Programowej</a:t>
            </a:r>
            <a:endParaRPr lang="pl-PL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"/>
              <a:t>Co pomaga osiągnąć sukces: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348" y="1293900"/>
            <a:ext cx="7940326" cy="351792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pole tekstowe 4"/>
          <p:cNvSpPr txBox="1"/>
          <p:nvPr/>
        </p:nvSpPr>
        <p:spPr>
          <a:xfrm>
            <a:off x="1" y="4811829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chemeClr val="bg2"/>
                </a:solidFill>
              </a:rPr>
              <a:t>Mikołaj Szychowiak – Monitor Podstawy Programowej</a:t>
            </a:r>
            <a:endParaRPr lang="pl-PL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pl"/>
              <a:t>Co pomaga osiągnąć sukces:</a:t>
            </a:r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" y="1371600"/>
            <a:ext cx="9105900" cy="37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pole tekstowe 4"/>
          <p:cNvSpPr txBox="1"/>
          <p:nvPr/>
        </p:nvSpPr>
        <p:spPr>
          <a:xfrm>
            <a:off x="1" y="4811829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chemeClr val="bg2"/>
                </a:solidFill>
              </a:rPr>
              <a:t>Mikołaj Szychowiak – Monitor Podstawy Programowej</a:t>
            </a:r>
            <a:endParaRPr lang="pl-PL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ctrTitle"/>
          </p:nvPr>
        </p:nvSpPr>
        <p:spPr>
          <a:xfrm>
            <a:off x="685800" y="783047"/>
            <a:ext cx="7772400" cy="2375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l"/>
              <a:t>Prezentacja produktu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subTitle" idx="1"/>
          </p:nvPr>
        </p:nvSpPr>
        <p:spPr>
          <a:xfrm>
            <a:off x="685800" y="3627026"/>
            <a:ext cx="7772400" cy="774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" name="pole tekstowe 3"/>
          <p:cNvSpPr txBox="1"/>
          <p:nvPr/>
        </p:nvSpPr>
        <p:spPr>
          <a:xfrm>
            <a:off x="1" y="4811829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chemeClr val="bg2"/>
                </a:solidFill>
              </a:rPr>
              <a:t>Mikołaj Szychowiak – Monitor Podstawy Programowej</a:t>
            </a:r>
            <a:endParaRPr lang="pl-PL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iz">
  <a:themeElements>
    <a:clrScheme name="Custom 233">
      <a:dk1>
        <a:srgbClr val="000000"/>
      </a:dk1>
      <a:lt1>
        <a:srgbClr val="FFFFFF"/>
      </a:lt1>
      <a:dk2>
        <a:srgbClr val="2388DB"/>
      </a:dk2>
      <a:lt2>
        <a:srgbClr val="BBD7F8"/>
      </a:lt2>
      <a:accent1>
        <a:srgbClr val="80B606"/>
      </a:accent1>
      <a:accent2>
        <a:srgbClr val="E29F1D"/>
      </a:accent2>
      <a:accent3>
        <a:srgbClr val="1D6FB2"/>
      </a:accent3>
      <a:accent4>
        <a:srgbClr val="3FAC98"/>
      </a:accent4>
      <a:accent5>
        <a:srgbClr val="5B57BB"/>
      </a:accent5>
      <a:accent6>
        <a:srgbClr val="D1505E"/>
      </a:accent6>
      <a:hlink>
        <a:srgbClr val="185DA2"/>
      </a:hlink>
      <a:folHlink>
        <a:srgbClr val="00487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1443</TotalTime>
  <Words>621</Words>
  <Application>Microsoft Office PowerPoint</Application>
  <PresentationFormat>Pokaz na ekranie (16:9)</PresentationFormat>
  <Paragraphs>82</Paragraphs>
  <Slides>14</Slides>
  <Notes>13</Notes>
  <HiddenSlides>0</HiddenSlides>
  <MMClips>2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15" baseType="lpstr">
      <vt:lpstr>biz</vt:lpstr>
      <vt:lpstr>Monitor podstawy programowej</vt:lpstr>
      <vt:lpstr>Lean canvas</vt:lpstr>
      <vt:lpstr>Prezentacja programu PowerPoint</vt:lpstr>
      <vt:lpstr>Plan finansowy - założenia</vt:lpstr>
      <vt:lpstr>Plan finansowy - przychody</vt:lpstr>
      <vt:lpstr>Plan finansowy - wynik</vt:lpstr>
      <vt:lpstr>Co pomaga osiągnąć sukces:</vt:lpstr>
      <vt:lpstr>Co pomaga osiągnąć sukces:</vt:lpstr>
      <vt:lpstr>Prezentacja produktu</vt:lpstr>
      <vt:lpstr>Prezentacja programu PowerPoint</vt:lpstr>
      <vt:lpstr>Prezentacja programu PowerPoint</vt:lpstr>
      <vt:lpstr>Plany rozwoju</vt:lpstr>
      <vt:lpstr>Pytania</vt:lpstr>
      <vt:lpstr>Dziękuję za uwagę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Monitor podstawy programowej</dc:title>
  <dc:creator>Mikołaj Szychowiak</dc:creator>
  <cp:lastModifiedBy>Mikołaj Szychowiak</cp:lastModifiedBy>
  <cp:revision>8</cp:revision>
  <dcterms:modified xsi:type="dcterms:W3CDTF">2015-06-15T22:00:36Z</dcterms:modified>
</cp:coreProperties>
</file>